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5" r:id="rId1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1" Type="http://schemas.openxmlformats.org/officeDocument/2006/relationships/slide" Target="slides/slide5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5E8956-EE62-DC30-CA41-67704BB2759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8B911B-36A8-425E-95D4-0DAB6B171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4" name="Rectangle 2">
            <a:extLst>
              <a:ext uri="{FF2B5EF4-FFF2-40B4-BE49-F238E27FC236}">
                <a16:creationId xmlns:a16="http://schemas.microsoft.com/office/drawing/2014/main" id="{C9C8F32E-3A92-793B-F0E7-035F0D5E4976}"/>
              </a:ext>
            </a:extLst>
          </p:cNvPr>
          <p:cNvSpPr>
            <a:spLocks noRot="1" noChangeArrowheads="1" noTextEdit="1"/>
          </p:cNvSpPr>
          <p:nvPr>
            <p:ph type="sldImg"/>
          </p:nvPr>
        </p:nvSpPr>
        <p:spPr>
          <a:xfrm>
            <a:off x="2093913" y="725488"/>
            <a:ext cx="2635250" cy="1976437"/>
          </a:xfrm>
          <a:ln/>
        </p:spPr>
      </p:sp>
      <p:sp>
        <p:nvSpPr>
          <p:cNvPr id="74755" name="Rectangle 3">
            <a:extLst>
              <a:ext uri="{FF2B5EF4-FFF2-40B4-BE49-F238E27FC236}">
                <a16:creationId xmlns:a16="http://schemas.microsoft.com/office/drawing/2014/main" id="{E99A8A64-B59C-44C7-E774-6C54E410D4C0}"/>
              </a:ext>
            </a:extLst>
          </p:cNvPr>
          <p:cNvSpPr>
            <a:spLocks noGrp="1" noChangeArrowheads="1"/>
          </p:cNvSpPr>
          <p:nvPr>
            <p:ph type="body" idx="1"/>
          </p:nvPr>
        </p:nvSpPr>
        <p:spPr>
          <a:xfrm>
            <a:off x="768350" y="2862263"/>
            <a:ext cx="5613400" cy="5964237"/>
          </a:xfrm>
        </p:spPr>
        <p:txBody>
          <a:bodyPr/>
          <a:lstStyle/>
          <a:p>
            <a:endParaRPr lang="zh-CN" altLang="zh-CN" u="sn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3.xml"/><Relationship Id="rId3" Type="http://schemas.openxmlformats.org/officeDocument/2006/relationships/image" Target="../media/image211.jpeg"/><Relationship Id="rId4" Type="http://schemas.openxmlformats.org/officeDocument/2006/relationships/image" Target="../media/image212.png"/><Relationship Id="rId5" Type="http://schemas.openxmlformats.org/officeDocument/2006/relationships/image" Target="../media/image213.jpeg"/><Relationship Id="rId6" Type="http://schemas.openxmlformats.org/officeDocument/2006/relationships/image" Target="../media/image214.png"/><Relationship Id="rId7" Type="http://schemas.openxmlformats.org/officeDocument/2006/relationships/image" Target="../media/image215.jpeg"/></Relationships>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a:extLst>
              <a:ext uri="{FF2B5EF4-FFF2-40B4-BE49-F238E27FC236}">
                <a16:creationId xmlns:a16="http://schemas.microsoft.com/office/drawing/2014/main" id="{CC856BA0-BB61-86DE-D32B-E3EA8E374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1676400"/>
            <a:ext cx="2243137" cy="3014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71D30FCD-850F-F6A8-AA41-E4369E77E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44663"/>
            <a:ext cx="2243138" cy="282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5">
            <a:extLst>
              <a:ext uri="{FF2B5EF4-FFF2-40B4-BE49-F238E27FC236}">
                <a16:creationId xmlns:a16="http://schemas.microsoft.com/office/drawing/2014/main" id="{B95699D7-5FA9-5F97-2A0A-31B0144AB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95800"/>
            <a:ext cx="3060700" cy="219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4" name="Rectangle 6">
            <a:extLst>
              <a:ext uri="{FF2B5EF4-FFF2-40B4-BE49-F238E27FC236}">
                <a16:creationId xmlns:a16="http://schemas.microsoft.com/office/drawing/2014/main" id="{5DDB5923-FD1F-C4FA-41F3-A17FA7176640}"/>
              </a:ext>
            </a:extLst>
          </p:cNvPr>
          <p:cNvSpPr>
            <a:spLocks noChangeArrowheads="1"/>
          </p:cNvSpPr>
          <p:nvPr/>
        </p:nvSpPr>
        <p:spPr bwMode="auto">
          <a:xfrm>
            <a:off x="177800" y="673100"/>
            <a:ext cx="89662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Clean Energy Economy</a:t>
            </a:r>
          </a:p>
        </p:txBody>
      </p:sp>
      <p:pic>
        <p:nvPicPr>
          <p:cNvPr id="73736" name="Picture 8">
            <a:extLst>
              <a:ext uri="{FF2B5EF4-FFF2-40B4-BE49-F238E27FC236}">
                <a16:creationId xmlns:a16="http://schemas.microsoft.com/office/drawing/2014/main" id="{B27A7FF1-40F1-2040-F259-746AAD2BC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54" b="-7571"/>
          <a:stretch>
            <a:fillRect/>
          </a:stretch>
        </p:blipFill>
        <p:spPr bwMode="auto">
          <a:xfrm>
            <a:off x="7412038" y="255588"/>
            <a:ext cx="1476375" cy="541337"/>
          </a:xfrm>
          <a:prstGeom prst="rect">
            <a:avLst/>
          </a:prstGeom>
          <a:noFill/>
          <a:extLst>
            <a:ext uri="{909E8E84-426E-40DD-AFC4-6F175D3DCCD1}">
              <a14:hiddenFill xmlns:a14="http://schemas.microsoft.com/office/drawing/2010/main">
                <a:solidFill>
                  <a:srgbClr val="FFFFFF"/>
                </a:solidFill>
              </a14:hiddenFill>
            </a:ext>
          </a:extLst>
        </p:spPr>
      </p:pic>
      <p:sp>
        <p:nvSpPr>
          <p:cNvPr id="73737" name="Text Box 9">
            <a:extLst>
              <a:ext uri="{FF2B5EF4-FFF2-40B4-BE49-F238E27FC236}">
                <a16:creationId xmlns:a16="http://schemas.microsoft.com/office/drawing/2014/main" id="{3995B578-A2C8-E1D7-A41B-502B5929D2B1}"/>
              </a:ext>
            </a:extLst>
          </p:cNvPr>
          <p:cNvSpPr txBox="1">
            <a:spLocks noChangeArrowheads="1"/>
          </p:cNvSpPr>
          <p:nvPr/>
        </p:nvSpPr>
        <p:spPr bwMode="auto">
          <a:xfrm>
            <a:off x="252413" y="309563"/>
            <a:ext cx="5186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6600"/>
                </a:solidFill>
                <a:effectLst/>
                <a:uLnTx/>
                <a:uFillTx/>
                <a:latin typeface="Arial Narrow" panose="020B0606020202030204" pitchFamily="34" charset="0"/>
                <a:ea typeface="宋体" panose="02010600030101010101" pitchFamily="2" charset="-122"/>
                <a:cs typeface="+mn-cs"/>
              </a:rPr>
              <a:t>New Energy for America’s Economy</a:t>
            </a:r>
          </a:p>
        </p:txBody>
      </p:sp>
      <p:sp>
        <p:nvSpPr>
          <p:cNvPr id="73738" name="Line 10">
            <a:extLst>
              <a:ext uri="{FF2B5EF4-FFF2-40B4-BE49-F238E27FC236}">
                <a16:creationId xmlns:a16="http://schemas.microsoft.com/office/drawing/2014/main" id="{EF34B938-3948-EBBF-E227-A7E18E9BA799}"/>
              </a:ext>
            </a:extLst>
          </p:cNvPr>
          <p:cNvSpPr>
            <a:spLocks noChangeShapeType="1"/>
          </p:cNvSpPr>
          <p:nvPr/>
        </p:nvSpPr>
        <p:spPr bwMode="auto">
          <a:xfrm>
            <a:off x="342900" y="828675"/>
            <a:ext cx="8458200" cy="0"/>
          </a:xfrm>
          <a:prstGeom prst="line">
            <a:avLst/>
          </a:prstGeom>
          <a:noFill/>
          <a:ln w="19050">
            <a:solidFill>
              <a:srgbClr val="F5D7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3730" name="Picture 2">
            <a:extLst>
              <a:ext uri="{FF2B5EF4-FFF2-40B4-BE49-F238E27FC236}">
                <a16:creationId xmlns:a16="http://schemas.microsoft.com/office/drawing/2014/main" id="{529C442D-DD85-ECCA-7107-DD815C55C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343400"/>
            <a:ext cx="2962275" cy="2316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9" name="Text Box 11">
            <a:extLst>
              <a:ext uri="{FF2B5EF4-FFF2-40B4-BE49-F238E27FC236}">
                <a16:creationId xmlns:a16="http://schemas.microsoft.com/office/drawing/2014/main" id="{5C3268C0-7E5F-C259-284A-EF1B8FF8BE29}"/>
              </a:ext>
            </a:extLst>
          </p:cNvPr>
          <p:cNvSpPr txBox="1">
            <a:spLocks noChangeArrowheads="1"/>
          </p:cNvSpPr>
          <p:nvPr/>
        </p:nvSpPr>
        <p:spPr bwMode="auto">
          <a:xfrm>
            <a:off x="2667000" y="1752600"/>
            <a:ext cx="5648404" cy="333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President Obama’s plan:</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Create new green jobs that can’t be outsourced </a:t>
            </a:r>
            <a: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and</a:t>
            </a:r>
            <a:b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 to America’s future competitiveness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